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sldIdLst>
    <p:sldId id="256" r:id="rId2"/>
    <p:sldId id="257" r:id="rId3"/>
    <p:sldId id="258" r:id="rId4"/>
    <p:sldId id="259" r:id="rId5"/>
    <p:sldId id="260" r:id="rId6"/>
    <p:sldId id="267" r:id="rId7"/>
    <p:sldId id="263" r:id="rId8"/>
    <p:sldId id="262"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CC0000"/>
    <a:srgbClr val="FF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824B98-9F05-4714-B490-339D534C9B7B}" type="datetimeFigureOut">
              <a:rPr lang="en-GB" smtClean="0"/>
              <a:t>31/07/2018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A38148-44AC-4A98-A3FB-28AC4F7CE6A2}" type="slidenum">
              <a:rPr lang="en-GB" smtClean="0"/>
              <a:t>‹#›</a:t>
            </a:fld>
            <a:endParaRPr lang="en-GB"/>
          </a:p>
        </p:txBody>
      </p:sp>
    </p:spTree>
    <p:extLst>
      <p:ext uri="{BB962C8B-B14F-4D97-AF65-F5344CB8AC3E}">
        <p14:creationId xmlns:p14="http://schemas.microsoft.com/office/powerpoint/2010/main" val="1046110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A38148-44AC-4A98-A3FB-28AC4F7CE6A2}" type="slidenum">
              <a:rPr lang="en-GB" smtClean="0"/>
              <a:t>3</a:t>
            </a:fld>
            <a:endParaRPr lang="en-GB"/>
          </a:p>
        </p:txBody>
      </p:sp>
    </p:spTree>
    <p:extLst>
      <p:ext uri="{BB962C8B-B14F-4D97-AF65-F5344CB8AC3E}">
        <p14:creationId xmlns:p14="http://schemas.microsoft.com/office/powerpoint/2010/main" val="3284492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D3C9256-2B04-4E5F-B3AB-622D1955C3A3}" type="datetimeFigureOut">
              <a:rPr lang="en-GB" smtClean="0"/>
              <a:t>31/07/2018</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C649AFA-5483-4182-A785-F0D258F81FDB}"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3C9256-2B04-4E5F-B3AB-622D1955C3A3}" type="datetimeFigureOut">
              <a:rPr lang="en-GB" smtClean="0"/>
              <a:t>31/07/2018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649AFA-5483-4182-A785-F0D258F81FDB}"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D3C9256-2B04-4E5F-B3AB-622D1955C3A3}" type="datetimeFigureOut">
              <a:rPr lang="en-GB" smtClean="0"/>
              <a:t>31/07/2018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D3C9256-2B04-4E5F-B3AB-622D1955C3A3}" type="datetimeFigureOut">
              <a:rPr lang="en-GB" smtClean="0"/>
              <a:t>31/07/2018</a:t>
            </a:fld>
            <a:endParaRPr lang="en-GB"/>
          </a:p>
        </p:txBody>
      </p:sp>
      <p:sp>
        <p:nvSpPr>
          <p:cNvPr id="8" name="Slide Number Placeholder 7"/>
          <p:cNvSpPr>
            <a:spLocks noGrp="1"/>
          </p:cNvSpPr>
          <p:nvPr>
            <p:ph type="sldNum" sz="quarter" idx="11"/>
          </p:nvPr>
        </p:nvSpPr>
        <p:spPr/>
        <p:txBody>
          <a:bodyPr/>
          <a:lstStyle/>
          <a:p>
            <a:fld id="{3C649AFA-5483-4182-A785-F0D258F81FDB}"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C9256-2B04-4E5F-B3AB-622D1955C3A3}" type="datetimeFigureOut">
              <a:rPr lang="en-GB" smtClean="0"/>
              <a:t>31/07/2018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156448" y="6422064"/>
            <a:ext cx="762000" cy="365125"/>
          </a:xfrm>
        </p:spPr>
        <p:txBody>
          <a:bodyPr/>
          <a:lstStyle/>
          <a:p>
            <a:fld id="{3C649AFA-5483-4182-A785-F0D258F81FD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0D3C9256-2B04-4E5F-B3AB-622D1955C3A3}" type="datetimeFigureOut">
              <a:rPr lang="en-GB" smtClean="0"/>
              <a:t>31/07/2018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649AFA-5483-4182-A785-F0D258F81FD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0D3C9256-2B04-4E5F-B3AB-622D1955C3A3}" type="datetimeFigureOut">
              <a:rPr lang="en-GB" smtClean="0"/>
              <a:t>31/07/2018</a:t>
            </a:fld>
            <a:endParaRPr lang="en-GB"/>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GB"/>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C649AFA-5483-4182-A785-F0D258F81FDB}"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facebook.com/tyreduk/videos/168352487505994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yred.org.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70198" y="2852936"/>
            <a:ext cx="7772400" cy="1470025"/>
          </a:xfrm>
          <a:noFill/>
          <a:ln>
            <a:noFill/>
          </a:ln>
        </p:spPr>
        <p:txBody>
          <a:bodyPr>
            <a:normAutofit fontScale="90000"/>
          </a:bodyPr>
          <a:lstStyle/>
          <a:p>
            <a:r>
              <a:rPr lang="en-GB" dirty="0"/>
              <a:t/>
            </a:r>
            <a:br>
              <a:rPr lang="en-GB" dirty="0"/>
            </a:br>
            <a:endParaRPr lang="en-GB" dirty="0">
              <a:solidFill>
                <a:srgbClr val="CC0000"/>
              </a:solidFill>
              <a:latin typeface="Arial Black" pitchFamily="34" charset="0"/>
            </a:endParaRPr>
          </a:p>
        </p:txBody>
      </p:sp>
      <p:pic>
        <p:nvPicPr>
          <p:cNvPr id="1026" name="Picture 2" descr="J:\Google Drive (Nadine)\Tyred\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3593" y="1772816"/>
            <a:ext cx="4824536" cy="180468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3796511"/>
            <a:ext cx="6192688"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ubtitle 3"/>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219179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solidFill>
                  <a:srgbClr val="CC0000"/>
                </a:solidFill>
                <a:latin typeface="Arial Black" pitchFamily="34" charset="0"/>
              </a:rPr>
              <a:t>Other Activities</a:t>
            </a:r>
            <a:endParaRPr lang="en-GB" dirty="0"/>
          </a:p>
        </p:txBody>
      </p:sp>
      <p:sp>
        <p:nvSpPr>
          <p:cNvPr id="3" name="Content Placeholder 2"/>
          <p:cNvSpPr>
            <a:spLocks noGrp="1"/>
          </p:cNvSpPr>
          <p:nvPr>
            <p:ph idx="1"/>
          </p:nvPr>
        </p:nvSpPr>
        <p:spPr/>
        <p:txBody>
          <a:bodyPr>
            <a:normAutofit/>
          </a:bodyPr>
          <a:lstStyle/>
          <a:p>
            <a:pPr fontAlgn="ctr">
              <a:buClr>
                <a:srgbClr val="C00000"/>
              </a:buClr>
            </a:pPr>
            <a:r>
              <a:rPr lang="en-GB" sz="2000" dirty="0" smtClean="0">
                <a:solidFill>
                  <a:srgbClr val="C00000"/>
                </a:solidFill>
              </a:rPr>
              <a:t>You could create a role-play about the issue. Have a ‘safety meeting’ where some members of the class are the bosses of coach and bus companies who want to save money by using old tyres. Others in the class will be those who want the law to be changed to protect our safety: you could be campaigners, or parents and school children who want school transport to be safer. Your teacher could be the chair of the meeting. </a:t>
            </a:r>
          </a:p>
          <a:p>
            <a:pPr fontAlgn="ctr">
              <a:buClr>
                <a:srgbClr val="C00000"/>
              </a:buClr>
            </a:pPr>
            <a:r>
              <a:rPr lang="en-GB" sz="2000" dirty="0" smtClean="0">
                <a:solidFill>
                  <a:srgbClr val="C00000"/>
                </a:solidFill>
              </a:rPr>
              <a:t>You could design a poster to help raise awareness of the campaign, or to show people how to check the age of their own tyres.</a:t>
            </a:r>
          </a:p>
          <a:p>
            <a:pPr fontAlgn="ctr">
              <a:buClr>
                <a:srgbClr val="C00000"/>
              </a:buClr>
            </a:pPr>
            <a:r>
              <a:rPr lang="en-GB" sz="2000" dirty="0" smtClean="0">
                <a:solidFill>
                  <a:srgbClr val="C00000"/>
                </a:solidFill>
              </a:rPr>
              <a:t>You could also make a video about the issue. If you do, please send it to us – we might use it on our website!</a:t>
            </a:r>
          </a:p>
          <a:p>
            <a:pPr fontAlgn="ctr">
              <a:buClr>
                <a:srgbClr val="C00000"/>
              </a:buClr>
            </a:pPr>
            <a:endParaRPr lang="en-GB" sz="3200" dirty="0">
              <a:solidFill>
                <a:srgbClr val="C00000"/>
              </a:solidFill>
            </a:endParaRPr>
          </a:p>
          <a:p>
            <a:pPr marL="36576" indent="0">
              <a:buNone/>
            </a:pPr>
            <a:endParaRPr lang="en-GB" dirty="0"/>
          </a:p>
        </p:txBody>
      </p:sp>
    </p:spTree>
    <p:extLst>
      <p:ext uri="{BB962C8B-B14F-4D97-AF65-F5344CB8AC3E}">
        <p14:creationId xmlns:p14="http://schemas.microsoft.com/office/powerpoint/2010/main" val="305698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060848"/>
            <a:ext cx="8291264" cy="2808312"/>
          </a:xfrm>
        </p:spPr>
        <p:txBody>
          <a:bodyPr>
            <a:noAutofit/>
          </a:bodyPr>
          <a:lstStyle/>
          <a:p>
            <a:r>
              <a:rPr lang="en-GB" sz="4000" dirty="0" smtClean="0">
                <a:solidFill>
                  <a:srgbClr val="CC0000"/>
                </a:solidFill>
                <a:latin typeface="Arial Black" pitchFamily="34" charset="0"/>
              </a:rPr>
              <a:t>Thank you for your support!</a:t>
            </a:r>
            <a:br>
              <a:rPr lang="en-GB" sz="4000" dirty="0" smtClean="0">
                <a:solidFill>
                  <a:srgbClr val="CC0000"/>
                </a:solidFill>
                <a:latin typeface="Arial Black" pitchFamily="34" charset="0"/>
              </a:rPr>
            </a:br>
            <a:r>
              <a:rPr lang="en-GB" sz="3200" dirty="0" smtClean="0">
                <a:solidFill>
                  <a:srgbClr val="CC0000"/>
                </a:solidFill>
                <a:latin typeface="Arial Black" pitchFamily="34" charset="0"/>
              </a:rPr>
              <a:t>Your help makes a big difference.</a:t>
            </a:r>
            <a:r>
              <a:rPr lang="en-GB" sz="4000" dirty="0" smtClean="0">
                <a:solidFill>
                  <a:srgbClr val="CC0000"/>
                </a:solidFill>
                <a:latin typeface="Arial Black" pitchFamily="34" charset="0"/>
              </a:rPr>
              <a:t/>
            </a:r>
            <a:br>
              <a:rPr lang="en-GB" sz="4000" dirty="0" smtClean="0">
                <a:solidFill>
                  <a:srgbClr val="CC0000"/>
                </a:solidFill>
                <a:latin typeface="Arial Black" pitchFamily="34" charset="0"/>
              </a:rPr>
            </a:br>
            <a:r>
              <a:rPr lang="en-GB" sz="3200" dirty="0">
                <a:solidFill>
                  <a:srgbClr val="CC0000"/>
                </a:solidFill>
                <a:latin typeface="Arial Black" pitchFamily="34" charset="0"/>
              </a:rPr>
              <a:t>Together we can save lives</a:t>
            </a:r>
            <a:r>
              <a:rPr lang="en-GB" sz="3200" dirty="0" smtClean="0">
                <a:solidFill>
                  <a:srgbClr val="CC0000"/>
                </a:solidFill>
                <a:latin typeface="Arial Black" pitchFamily="34" charset="0"/>
              </a:rPr>
              <a:t>.</a:t>
            </a:r>
            <a:br>
              <a:rPr lang="en-GB" sz="3200" dirty="0" smtClean="0">
                <a:solidFill>
                  <a:srgbClr val="CC0000"/>
                </a:solidFill>
                <a:latin typeface="Arial Black" pitchFamily="34" charset="0"/>
              </a:rPr>
            </a:br>
            <a:r>
              <a:rPr lang="en-GB" sz="3200" dirty="0">
                <a:solidFill>
                  <a:srgbClr val="CC0000"/>
                </a:solidFill>
                <a:latin typeface="Arial Black" pitchFamily="34" charset="0"/>
              </a:rPr>
              <a:t/>
            </a:r>
            <a:br>
              <a:rPr lang="en-GB" sz="3200" dirty="0">
                <a:solidFill>
                  <a:srgbClr val="CC0000"/>
                </a:solidFill>
                <a:latin typeface="Arial Black" pitchFamily="34" charset="0"/>
              </a:rPr>
            </a:br>
            <a:endParaRPr lang="en-GB" sz="3200" dirty="0">
              <a:solidFill>
                <a:srgbClr val="CC0000"/>
              </a:solidFill>
              <a:latin typeface="Arial Black" pitchFamily="34" charset="0"/>
            </a:endParaRP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1478" y="3861048"/>
            <a:ext cx="6192688"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0824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352928" cy="1143000"/>
          </a:xfrm>
        </p:spPr>
        <p:txBody>
          <a:bodyPr>
            <a:normAutofit/>
          </a:bodyPr>
          <a:lstStyle/>
          <a:p>
            <a:r>
              <a:rPr lang="en-GB" sz="3600" dirty="0" smtClean="0">
                <a:solidFill>
                  <a:srgbClr val="CC0000"/>
                </a:solidFill>
                <a:latin typeface="Arial Black" pitchFamily="34" charset="0"/>
              </a:rPr>
              <a:t>What’s the campaign about?</a:t>
            </a:r>
            <a:endParaRPr lang="en-GB" sz="3600" dirty="0"/>
          </a:p>
        </p:txBody>
      </p:sp>
      <p:sp>
        <p:nvSpPr>
          <p:cNvPr id="3" name="Content Placeholder 2"/>
          <p:cNvSpPr>
            <a:spLocks noGrp="1"/>
          </p:cNvSpPr>
          <p:nvPr>
            <p:ph idx="1"/>
          </p:nvPr>
        </p:nvSpPr>
        <p:spPr>
          <a:xfrm>
            <a:off x="467544" y="1268760"/>
            <a:ext cx="7467600" cy="5184576"/>
          </a:xfrm>
        </p:spPr>
        <p:txBody>
          <a:bodyPr>
            <a:noAutofit/>
          </a:bodyPr>
          <a:lstStyle/>
          <a:p>
            <a:r>
              <a:rPr lang="en-GB" sz="1800" dirty="0">
                <a:solidFill>
                  <a:srgbClr val="C00000"/>
                </a:solidFill>
              </a:rPr>
              <a:t>In 2012, a coach transporting young people back from a music festival crashed, causing three people to tragically lose their lives, and many more to suffer </a:t>
            </a:r>
            <a:r>
              <a:rPr lang="en-GB" sz="1800" dirty="0" smtClean="0">
                <a:solidFill>
                  <a:srgbClr val="C00000"/>
                </a:solidFill>
              </a:rPr>
              <a:t>life-changing </a:t>
            </a:r>
            <a:r>
              <a:rPr lang="en-GB" sz="1800" dirty="0">
                <a:solidFill>
                  <a:srgbClr val="C00000"/>
                </a:solidFill>
              </a:rPr>
              <a:t>injuries. The crash was caused by a tyre that was </a:t>
            </a:r>
            <a:r>
              <a:rPr lang="en-GB" sz="1800" b="1" dirty="0">
                <a:solidFill>
                  <a:srgbClr val="C00000"/>
                </a:solidFill>
              </a:rPr>
              <a:t>19.5 years old</a:t>
            </a:r>
            <a:r>
              <a:rPr lang="en-GB" sz="1800" dirty="0">
                <a:solidFill>
                  <a:srgbClr val="C00000"/>
                </a:solidFill>
              </a:rPr>
              <a:t>. </a:t>
            </a:r>
            <a:endParaRPr lang="en-GB" sz="1800" dirty="0" smtClean="0">
              <a:solidFill>
                <a:srgbClr val="C00000"/>
              </a:solidFill>
            </a:endParaRPr>
          </a:p>
          <a:p>
            <a:r>
              <a:rPr lang="en-GB" sz="1800" dirty="0" smtClean="0">
                <a:solidFill>
                  <a:srgbClr val="C00000"/>
                </a:solidFill>
              </a:rPr>
              <a:t>Following </a:t>
            </a:r>
            <a:r>
              <a:rPr lang="en-GB" sz="1800" dirty="0">
                <a:solidFill>
                  <a:srgbClr val="C00000"/>
                </a:solidFill>
              </a:rPr>
              <a:t>an inquest into the tragic </a:t>
            </a:r>
            <a:r>
              <a:rPr lang="en-GB" sz="1800" dirty="0" smtClean="0">
                <a:solidFill>
                  <a:srgbClr val="C00000"/>
                </a:solidFill>
              </a:rPr>
              <a:t>crash, </a:t>
            </a:r>
            <a:r>
              <a:rPr lang="en-GB" sz="1800" dirty="0">
                <a:solidFill>
                  <a:srgbClr val="C00000"/>
                </a:solidFill>
              </a:rPr>
              <a:t>the coroner wrote to the Government </a:t>
            </a:r>
            <a:r>
              <a:rPr lang="en-GB" sz="1800" dirty="0" smtClean="0">
                <a:solidFill>
                  <a:srgbClr val="C00000"/>
                </a:solidFill>
              </a:rPr>
              <a:t>asking them to ban </a:t>
            </a:r>
            <a:r>
              <a:rPr lang="en-GB" sz="1800" dirty="0">
                <a:solidFill>
                  <a:srgbClr val="C00000"/>
                </a:solidFill>
              </a:rPr>
              <a:t>tyres older than 10 years from being used by coaches or </a:t>
            </a:r>
            <a:r>
              <a:rPr lang="en-GB" sz="1800" dirty="0" smtClean="0">
                <a:solidFill>
                  <a:srgbClr val="C00000"/>
                </a:solidFill>
              </a:rPr>
              <a:t>mini-buses.</a:t>
            </a:r>
          </a:p>
          <a:p>
            <a:r>
              <a:rPr lang="en-GB" sz="1800" dirty="0" smtClean="0">
                <a:solidFill>
                  <a:srgbClr val="C00000"/>
                </a:solidFill>
              </a:rPr>
              <a:t>The </a:t>
            </a:r>
            <a:r>
              <a:rPr lang="en-GB" sz="1800" dirty="0">
                <a:solidFill>
                  <a:srgbClr val="C00000"/>
                </a:solidFill>
              </a:rPr>
              <a:t>Department of Transport did not </a:t>
            </a:r>
            <a:r>
              <a:rPr lang="en-GB" sz="1800" dirty="0" smtClean="0">
                <a:solidFill>
                  <a:srgbClr val="C00000"/>
                </a:solidFill>
              </a:rPr>
              <a:t>do this. They </a:t>
            </a:r>
            <a:r>
              <a:rPr lang="en-GB" sz="1800" dirty="0">
                <a:solidFill>
                  <a:srgbClr val="C00000"/>
                </a:solidFill>
              </a:rPr>
              <a:t>simply </a:t>
            </a:r>
            <a:r>
              <a:rPr lang="en-GB" sz="1800" dirty="0" smtClean="0">
                <a:solidFill>
                  <a:srgbClr val="C00000"/>
                </a:solidFill>
              </a:rPr>
              <a:t>changed </a:t>
            </a:r>
            <a:r>
              <a:rPr lang="en-GB" sz="1800" dirty="0">
                <a:solidFill>
                  <a:srgbClr val="C00000"/>
                </a:solidFill>
              </a:rPr>
              <a:t>the safety </a:t>
            </a:r>
            <a:r>
              <a:rPr lang="en-GB" sz="1800" dirty="0" smtClean="0">
                <a:solidFill>
                  <a:srgbClr val="C00000"/>
                </a:solidFill>
              </a:rPr>
              <a:t>guidelines, </a:t>
            </a:r>
            <a:r>
              <a:rPr lang="en-GB" sz="1800" dirty="0">
                <a:solidFill>
                  <a:srgbClr val="C00000"/>
                </a:solidFill>
              </a:rPr>
              <a:t>recommending that tyres over 10 years should not be fitted. </a:t>
            </a:r>
            <a:endParaRPr lang="en-GB" sz="1800" dirty="0" smtClean="0">
              <a:solidFill>
                <a:srgbClr val="C00000"/>
              </a:solidFill>
            </a:endParaRPr>
          </a:p>
          <a:p>
            <a:r>
              <a:rPr lang="en-GB" sz="1800" b="1" dirty="0" smtClean="0">
                <a:solidFill>
                  <a:srgbClr val="C00000"/>
                </a:solidFill>
              </a:rPr>
              <a:t>This </a:t>
            </a:r>
            <a:r>
              <a:rPr lang="en-GB" sz="1800" b="1" dirty="0">
                <a:solidFill>
                  <a:srgbClr val="C00000"/>
                </a:solidFill>
              </a:rPr>
              <a:t>is not enough.</a:t>
            </a:r>
            <a:r>
              <a:rPr lang="en-GB" sz="1800" dirty="0">
                <a:solidFill>
                  <a:srgbClr val="C00000"/>
                </a:solidFill>
              </a:rPr>
              <a:t> Unless </a:t>
            </a:r>
            <a:r>
              <a:rPr lang="en-GB" sz="1800" dirty="0" smtClean="0">
                <a:solidFill>
                  <a:srgbClr val="C00000"/>
                </a:solidFill>
              </a:rPr>
              <a:t>a law </a:t>
            </a:r>
            <a:r>
              <a:rPr lang="en-GB" sz="1800" dirty="0">
                <a:solidFill>
                  <a:srgbClr val="C00000"/>
                </a:solidFill>
              </a:rPr>
              <a:t>is passed it is impossible to enforce </a:t>
            </a:r>
            <a:r>
              <a:rPr lang="en-GB" sz="1800" dirty="0" smtClean="0">
                <a:solidFill>
                  <a:srgbClr val="C00000"/>
                </a:solidFill>
              </a:rPr>
              <a:t>a tyre </a:t>
            </a:r>
            <a:r>
              <a:rPr lang="en-GB" sz="1800" dirty="0">
                <a:solidFill>
                  <a:srgbClr val="C00000"/>
                </a:solidFill>
              </a:rPr>
              <a:t>age </a:t>
            </a:r>
            <a:r>
              <a:rPr lang="en-GB" sz="1800" dirty="0" smtClean="0">
                <a:solidFill>
                  <a:srgbClr val="C00000"/>
                </a:solidFill>
              </a:rPr>
              <a:t>limit and </a:t>
            </a:r>
            <a:r>
              <a:rPr lang="en-GB" sz="1800" dirty="0">
                <a:solidFill>
                  <a:srgbClr val="C00000"/>
                </a:solidFill>
              </a:rPr>
              <a:t>people will continue to be killed and injured due to old tyres. </a:t>
            </a:r>
            <a:r>
              <a:rPr lang="en-GB" sz="1800" dirty="0">
                <a:solidFill>
                  <a:srgbClr val="C00000"/>
                </a:solidFill>
                <a:latin typeface="Arial Black" pitchFamily="34" charset="0"/>
              </a:rPr>
              <a:t/>
            </a:r>
            <a:br>
              <a:rPr lang="en-GB" sz="1800" dirty="0">
                <a:solidFill>
                  <a:srgbClr val="C00000"/>
                </a:solidFill>
                <a:latin typeface="Arial Black" pitchFamily="34" charset="0"/>
              </a:rPr>
            </a:br>
            <a:endParaRPr lang="en-GB" sz="1800" dirty="0">
              <a:solidFill>
                <a:srgbClr val="C00000"/>
              </a:solidFill>
              <a:latin typeface="Arial Black" pitchFamily="34" charset="0"/>
            </a:endParaRPr>
          </a:p>
        </p:txBody>
      </p:sp>
    </p:spTree>
    <p:extLst>
      <p:ext uri="{BB962C8B-B14F-4D97-AF65-F5344CB8AC3E}">
        <p14:creationId xmlns:p14="http://schemas.microsoft.com/office/powerpoint/2010/main" val="375525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467600" cy="1143000"/>
          </a:xfrm>
        </p:spPr>
        <p:txBody>
          <a:bodyPr>
            <a:noAutofit/>
          </a:bodyPr>
          <a:lstStyle/>
          <a:p>
            <a:r>
              <a:rPr lang="en-GB" sz="2400" dirty="0" smtClean="0">
                <a:solidFill>
                  <a:srgbClr val="C00000"/>
                </a:solidFill>
                <a:latin typeface="Arial Black" pitchFamily="34" charset="0"/>
              </a:rPr>
              <a:t>Frances Molloy set up the campaign after she tragically lost her son Michael in the accident</a:t>
            </a:r>
            <a:endParaRPr lang="en-GB" sz="2400" dirty="0">
              <a:solidFill>
                <a:srgbClr val="C00000"/>
              </a:solidFill>
              <a:latin typeface="Arial Black" pitchFamily="34" charset="0"/>
            </a:endParaRPr>
          </a:p>
        </p:txBody>
      </p:sp>
      <p:sp>
        <p:nvSpPr>
          <p:cNvPr id="3" name="Content Placeholder 2"/>
          <p:cNvSpPr>
            <a:spLocks noGrp="1"/>
          </p:cNvSpPr>
          <p:nvPr>
            <p:ph idx="1"/>
          </p:nvPr>
        </p:nvSpPr>
        <p:spPr>
          <a:xfrm>
            <a:off x="395536" y="1700808"/>
            <a:ext cx="7467600" cy="4525963"/>
          </a:xfrm>
        </p:spPr>
        <p:txBody>
          <a:bodyPr/>
          <a:lstStyle/>
          <a:p>
            <a:pPr marL="36576" indent="0">
              <a:buNone/>
            </a:pPr>
            <a:r>
              <a:rPr lang="en-GB" sz="1600" dirty="0" smtClean="0">
                <a:hlinkClick r:id="rId3"/>
              </a:rPr>
              <a:t>https</a:t>
            </a:r>
            <a:r>
              <a:rPr lang="en-GB" sz="1600" dirty="0">
                <a:hlinkClick r:id="rId3"/>
              </a:rPr>
              <a:t>://www.facebook.com/tyreduk/videos/1683524875059943</a:t>
            </a:r>
            <a:r>
              <a:rPr lang="en-GB" dirty="0" smtClean="0">
                <a:hlinkClick r:id="rId3"/>
              </a:rPr>
              <a:t>/</a:t>
            </a:r>
            <a:endParaRPr lang="en-GB" dirty="0" smtClean="0"/>
          </a:p>
          <a:p>
            <a:pPr marL="36576" indent="0">
              <a:buNone/>
            </a:pPr>
            <a:endParaRPr lang="en-GB" dirty="0"/>
          </a:p>
        </p:txBody>
      </p:sp>
      <p:pic>
        <p:nvPicPr>
          <p:cNvPr id="2050"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1105" t="10860" r="167" b="6373"/>
          <a:stretch/>
        </p:blipFill>
        <p:spPr bwMode="auto">
          <a:xfrm>
            <a:off x="1619672" y="2466313"/>
            <a:ext cx="5184576" cy="2659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1734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CC0000"/>
                </a:solidFill>
                <a:latin typeface="Arial Black" pitchFamily="34" charset="0"/>
              </a:rPr>
              <a:t>The facts</a:t>
            </a:r>
            <a:endParaRPr lang="en-GB" dirty="0"/>
          </a:p>
        </p:txBody>
      </p:sp>
      <p:sp>
        <p:nvSpPr>
          <p:cNvPr id="3" name="Content Placeholder 2"/>
          <p:cNvSpPr>
            <a:spLocks noGrp="1"/>
          </p:cNvSpPr>
          <p:nvPr>
            <p:ph idx="1"/>
          </p:nvPr>
        </p:nvSpPr>
        <p:spPr>
          <a:xfrm>
            <a:off x="539552" y="1268760"/>
            <a:ext cx="7467600" cy="4525963"/>
          </a:xfrm>
        </p:spPr>
        <p:txBody>
          <a:bodyPr>
            <a:normAutofit fontScale="62500" lnSpcReduction="20000"/>
          </a:bodyPr>
          <a:lstStyle/>
          <a:p>
            <a:pPr>
              <a:buClr>
                <a:srgbClr val="C00000"/>
              </a:buClr>
            </a:pPr>
            <a:r>
              <a:rPr lang="en-GB" sz="3400" dirty="0">
                <a:solidFill>
                  <a:srgbClr val="C00000"/>
                </a:solidFill>
              </a:rPr>
              <a:t>One of the biggest factors that </a:t>
            </a:r>
            <a:r>
              <a:rPr lang="en-GB" sz="3400" dirty="0" smtClean="0">
                <a:solidFill>
                  <a:srgbClr val="C00000"/>
                </a:solidFill>
              </a:rPr>
              <a:t>affects </a:t>
            </a:r>
            <a:r>
              <a:rPr lang="en-GB" sz="3400" dirty="0">
                <a:solidFill>
                  <a:srgbClr val="C00000"/>
                </a:solidFill>
              </a:rPr>
              <a:t>tyres is the process of ageing. </a:t>
            </a:r>
            <a:endParaRPr lang="en-GB" sz="3400" dirty="0" smtClean="0">
              <a:solidFill>
                <a:srgbClr val="C00000"/>
              </a:solidFill>
            </a:endParaRPr>
          </a:p>
          <a:p>
            <a:pPr>
              <a:buClr>
                <a:srgbClr val="C00000"/>
              </a:buClr>
            </a:pPr>
            <a:r>
              <a:rPr lang="en-GB" sz="3400" dirty="0" smtClean="0">
                <a:solidFill>
                  <a:srgbClr val="C00000"/>
                </a:solidFill>
              </a:rPr>
              <a:t>Over </a:t>
            </a:r>
            <a:r>
              <a:rPr lang="en-GB" sz="3400" dirty="0">
                <a:solidFill>
                  <a:srgbClr val="C00000"/>
                </a:solidFill>
              </a:rPr>
              <a:t>time and with 'oxidation' </a:t>
            </a:r>
            <a:r>
              <a:rPr lang="en-GB" sz="3400" dirty="0" smtClean="0">
                <a:solidFill>
                  <a:srgbClr val="C00000"/>
                </a:solidFill>
              </a:rPr>
              <a:t>the rubber tyres deteriorate.</a:t>
            </a:r>
          </a:p>
          <a:p>
            <a:pPr>
              <a:buClr>
                <a:srgbClr val="C00000"/>
              </a:buClr>
            </a:pPr>
            <a:r>
              <a:rPr lang="en-GB" sz="3400" dirty="0">
                <a:solidFill>
                  <a:srgbClr val="C00000"/>
                </a:solidFill>
              </a:rPr>
              <a:t>According to a study by the National Highway Traffic Safety </a:t>
            </a:r>
            <a:r>
              <a:rPr lang="en-GB" sz="3400" dirty="0" smtClean="0">
                <a:solidFill>
                  <a:srgbClr val="C00000"/>
                </a:solidFill>
              </a:rPr>
              <a:t>Administration, old tyres can look fine on the outside but be cracking and splitting inside.</a:t>
            </a:r>
          </a:p>
          <a:p>
            <a:pPr>
              <a:buClr>
                <a:srgbClr val="C00000"/>
              </a:buClr>
            </a:pPr>
            <a:r>
              <a:rPr lang="en-GB" sz="3400" dirty="0" smtClean="0">
                <a:solidFill>
                  <a:srgbClr val="C00000"/>
                </a:solidFill>
              </a:rPr>
              <a:t>The fact that ageing </a:t>
            </a:r>
            <a:r>
              <a:rPr lang="en-GB" sz="3400" dirty="0">
                <a:solidFill>
                  <a:srgbClr val="C00000"/>
                </a:solidFill>
              </a:rPr>
              <a:t>tyres </a:t>
            </a:r>
            <a:r>
              <a:rPr lang="en-GB" sz="3400" dirty="0" smtClean="0">
                <a:solidFill>
                  <a:srgbClr val="C00000"/>
                </a:solidFill>
              </a:rPr>
              <a:t>degrade </a:t>
            </a:r>
            <a:r>
              <a:rPr lang="en-GB" sz="3400" dirty="0">
                <a:solidFill>
                  <a:srgbClr val="C00000"/>
                </a:solidFill>
              </a:rPr>
              <a:t>from the inside </a:t>
            </a:r>
            <a:r>
              <a:rPr lang="en-GB" sz="3400" dirty="0" smtClean="0">
                <a:solidFill>
                  <a:srgbClr val="C00000"/>
                </a:solidFill>
              </a:rPr>
              <a:t>out can cause them to explode, causing terrible accidents.</a:t>
            </a:r>
            <a:r>
              <a:rPr lang="en-GB" sz="3400" dirty="0">
                <a:solidFill>
                  <a:srgbClr val="C00000"/>
                </a:solidFill>
              </a:rPr>
              <a:t/>
            </a:r>
            <a:br>
              <a:rPr lang="en-GB" sz="3400" dirty="0">
                <a:solidFill>
                  <a:srgbClr val="C00000"/>
                </a:solidFill>
              </a:rPr>
            </a:br>
            <a:r>
              <a:rPr lang="en-GB" sz="3400" dirty="0">
                <a:solidFill>
                  <a:srgbClr val="C00000"/>
                </a:solidFill>
              </a:rPr>
              <a:t/>
            </a:r>
            <a:br>
              <a:rPr lang="en-GB" sz="3400" dirty="0">
                <a:solidFill>
                  <a:srgbClr val="C00000"/>
                </a:solidFill>
              </a:rPr>
            </a:br>
            <a:r>
              <a:rPr lang="en-GB" sz="3400" dirty="0">
                <a:solidFill>
                  <a:srgbClr val="C00000"/>
                </a:solidFill>
              </a:rPr>
              <a:t>Because aging substantially decreases the </a:t>
            </a:r>
            <a:r>
              <a:rPr lang="en-GB" sz="3400" dirty="0" smtClean="0">
                <a:solidFill>
                  <a:srgbClr val="C00000"/>
                </a:solidFill>
              </a:rPr>
              <a:t>safety </a:t>
            </a:r>
            <a:r>
              <a:rPr lang="en-GB" sz="3400" dirty="0">
                <a:solidFill>
                  <a:srgbClr val="C00000"/>
                </a:solidFill>
              </a:rPr>
              <a:t>of tyres, you would expect there to be laws in place to protect the public</a:t>
            </a:r>
            <a:r>
              <a:rPr lang="en-GB" sz="3400" dirty="0" smtClean="0">
                <a:solidFill>
                  <a:srgbClr val="C00000"/>
                </a:solidFill>
              </a:rPr>
              <a:t>.</a:t>
            </a:r>
          </a:p>
          <a:p>
            <a:pPr>
              <a:buClr>
                <a:srgbClr val="C00000"/>
              </a:buClr>
            </a:pPr>
            <a:endParaRPr lang="en-GB" dirty="0">
              <a:solidFill>
                <a:srgbClr val="C00000"/>
              </a:solidFill>
            </a:endParaRPr>
          </a:p>
          <a:p>
            <a:pPr>
              <a:buClr>
                <a:srgbClr val="C00000"/>
              </a:buClr>
            </a:pPr>
            <a:r>
              <a:rPr lang="en-GB" sz="4600" b="1" dirty="0" smtClean="0">
                <a:solidFill>
                  <a:srgbClr val="C00000"/>
                </a:solidFill>
              </a:rPr>
              <a:t>But there are currently no laws to protect you from this danger!</a:t>
            </a:r>
            <a:endParaRPr lang="en-GB" sz="4600" b="1" dirty="0">
              <a:solidFill>
                <a:srgbClr val="C00000"/>
              </a:solidFill>
            </a:endParaRPr>
          </a:p>
          <a:p>
            <a:endParaRPr lang="en-GB" dirty="0"/>
          </a:p>
        </p:txBody>
      </p:sp>
    </p:spTree>
    <p:extLst>
      <p:ext uri="{BB962C8B-B14F-4D97-AF65-F5344CB8AC3E}">
        <p14:creationId xmlns:p14="http://schemas.microsoft.com/office/powerpoint/2010/main" val="140929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solidFill>
                  <a:srgbClr val="CC0000"/>
                </a:solidFill>
                <a:latin typeface="Arial Black" pitchFamily="34" charset="0"/>
              </a:rPr>
              <a:t>The industry </a:t>
            </a:r>
            <a:r>
              <a:rPr lang="en-GB" sz="4400" dirty="0" smtClean="0">
                <a:solidFill>
                  <a:srgbClr val="CC0000"/>
                </a:solidFill>
                <a:latin typeface="Arial Black" pitchFamily="34" charset="0"/>
              </a:rPr>
              <a:t>agrees</a:t>
            </a:r>
            <a:endParaRPr lang="en-GB" sz="4400" dirty="0"/>
          </a:p>
        </p:txBody>
      </p:sp>
      <p:sp>
        <p:nvSpPr>
          <p:cNvPr id="3" name="Content Placeholder 2"/>
          <p:cNvSpPr>
            <a:spLocks noGrp="1"/>
          </p:cNvSpPr>
          <p:nvPr>
            <p:ph idx="1"/>
          </p:nvPr>
        </p:nvSpPr>
        <p:spPr/>
        <p:txBody>
          <a:bodyPr>
            <a:normAutofit fontScale="62500" lnSpcReduction="20000"/>
          </a:bodyPr>
          <a:lstStyle/>
          <a:p>
            <a:pPr>
              <a:buClr>
                <a:srgbClr val="C00000"/>
              </a:buClr>
            </a:pPr>
            <a:r>
              <a:rPr lang="en-GB" dirty="0" smtClean="0">
                <a:solidFill>
                  <a:srgbClr val="C00000"/>
                </a:solidFill>
              </a:rPr>
              <a:t>Almost </a:t>
            </a:r>
            <a:r>
              <a:rPr lang="en-GB" dirty="0">
                <a:solidFill>
                  <a:srgbClr val="C00000"/>
                </a:solidFill>
              </a:rPr>
              <a:t>all leading tyre experts and vehicle manufacturers make safety recommendations in their handbooks, stating tyres over 10 years old should not be used. Some go as far as saying 6 years is the safe limit. Yet, </a:t>
            </a:r>
            <a:r>
              <a:rPr lang="en-GB" dirty="0" smtClean="0">
                <a:solidFill>
                  <a:srgbClr val="C00000"/>
                </a:solidFill>
              </a:rPr>
              <a:t>this has </a:t>
            </a:r>
            <a:r>
              <a:rPr lang="en-GB" dirty="0">
                <a:solidFill>
                  <a:srgbClr val="C00000"/>
                </a:solidFill>
              </a:rPr>
              <a:t>been ignored by Government. </a:t>
            </a:r>
            <a:endParaRPr lang="en-GB" dirty="0" smtClean="0">
              <a:solidFill>
                <a:srgbClr val="C00000"/>
              </a:solidFill>
            </a:endParaRPr>
          </a:p>
          <a:p>
            <a:pPr>
              <a:buClr>
                <a:srgbClr val="C00000"/>
              </a:buClr>
            </a:pPr>
            <a:r>
              <a:rPr lang="en-GB" dirty="0" smtClean="0">
                <a:solidFill>
                  <a:srgbClr val="C00000"/>
                </a:solidFill>
              </a:rPr>
              <a:t>Over </a:t>
            </a:r>
            <a:r>
              <a:rPr lang="en-GB" dirty="0">
                <a:solidFill>
                  <a:srgbClr val="C00000"/>
                </a:solidFill>
              </a:rPr>
              <a:t>2.5 billion vehicle miles were clocked up last year alone by coaches in the UK – multiply this number by the available seats in each vehicle and you understand the scale of responsibility that coach companies have for public safety. </a:t>
            </a:r>
          </a:p>
          <a:p>
            <a:pPr>
              <a:buClr>
                <a:srgbClr val="C00000"/>
              </a:buClr>
            </a:pPr>
            <a:r>
              <a:rPr lang="en-GB" dirty="0" smtClean="0">
                <a:solidFill>
                  <a:srgbClr val="C00000"/>
                </a:solidFill>
              </a:rPr>
              <a:t>Tyres </a:t>
            </a:r>
            <a:r>
              <a:rPr lang="en-GB" dirty="0">
                <a:solidFill>
                  <a:srgbClr val="C00000"/>
                </a:solidFill>
              </a:rPr>
              <a:t>are the single largest contributing factor when causalities arise from vehicle failings on UK roads. In 2015 there were over 38,000 tyre-related callouts on our motorways and A-roads. </a:t>
            </a:r>
            <a:endParaRPr lang="en-GB" dirty="0" smtClean="0">
              <a:solidFill>
                <a:srgbClr val="C00000"/>
              </a:solidFill>
            </a:endParaRPr>
          </a:p>
          <a:p>
            <a:pPr>
              <a:buClr>
                <a:srgbClr val="C00000"/>
              </a:buClr>
            </a:pPr>
            <a:r>
              <a:rPr lang="en-GB" dirty="0" smtClean="0">
                <a:solidFill>
                  <a:srgbClr val="C00000"/>
                </a:solidFill>
              </a:rPr>
              <a:t>Public </a:t>
            </a:r>
            <a:r>
              <a:rPr lang="en-GB" dirty="0">
                <a:solidFill>
                  <a:srgbClr val="C00000"/>
                </a:solidFill>
              </a:rPr>
              <a:t>Service Vehicles, like coaches, have a yearly road safety check. Industry leaders agree that checking tyre age could be easily implemented as part of this to prevent more tragedies from happening.</a:t>
            </a:r>
          </a:p>
          <a:p>
            <a:endParaRPr lang="en-GB" dirty="0"/>
          </a:p>
        </p:txBody>
      </p:sp>
    </p:spTree>
    <p:extLst>
      <p:ext uri="{BB962C8B-B14F-4D97-AF65-F5344CB8AC3E}">
        <p14:creationId xmlns:p14="http://schemas.microsoft.com/office/powerpoint/2010/main" val="50090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solidFill>
                  <a:srgbClr val="CC0000"/>
                </a:solidFill>
                <a:latin typeface="Arial Black" pitchFamily="34" charset="0"/>
              </a:rPr>
              <a:t>What can we do?</a:t>
            </a:r>
            <a:endParaRPr lang="en-GB" dirty="0"/>
          </a:p>
        </p:txBody>
      </p:sp>
      <p:sp>
        <p:nvSpPr>
          <p:cNvPr id="3" name="Content Placeholder 2"/>
          <p:cNvSpPr>
            <a:spLocks noGrp="1"/>
          </p:cNvSpPr>
          <p:nvPr>
            <p:ph idx="1"/>
          </p:nvPr>
        </p:nvSpPr>
        <p:spPr>
          <a:xfrm>
            <a:off x="457200" y="1340768"/>
            <a:ext cx="7467600" cy="4785395"/>
          </a:xfrm>
        </p:spPr>
        <p:txBody>
          <a:bodyPr>
            <a:normAutofit fontScale="25000" lnSpcReduction="20000"/>
          </a:bodyPr>
          <a:lstStyle/>
          <a:p>
            <a:pPr>
              <a:buClr>
                <a:srgbClr val="C00000"/>
              </a:buClr>
            </a:pPr>
            <a:r>
              <a:rPr lang="en-GB" sz="9600" dirty="0" smtClean="0">
                <a:solidFill>
                  <a:srgbClr val="C00000"/>
                </a:solidFill>
              </a:rPr>
              <a:t>You </a:t>
            </a:r>
            <a:r>
              <a:rPr lang="en-GB" sz="9600" dirty="0">
                <a:solidFill>
                  <a:srgbClr val="C00000"/>
                </a:solidFill>
              </a:rPr>
              <a:t>can make a big difference by writing a letter to your MP asking them to support the </a:t>
            </a:r>
            <a:r>
              <a:rPr lang="en-GB" sz="9600" dirty="0" smtClean="0">
                <a:solidFill>
                  <a:srgbClr val="C00000"/>
                </a:solidFill>
              </a:rPr>
              <a:t>change in law. </a:t>
            </a:r>
            <a:r>
              <a:rPr lang="en-GB" sz="9600" dirty="0">
                <a:solidFill>
                  <a:srgbClr val="C00000"/>
                </a:solidFill>
              </a:rPr>
              <a:t>Together we can make the Government listen</a:t>
            </a:r>
            <a:r>
              <a:rPr lang="en-GB" sz="9600" dirty="0" smtClean="0">
                <a:solidFill>
                  <a:srgbClr val="C00000"/>
                </a:solidFill>
              </a:rPr>
              <a:t>.</a:t>
            </a:r>
            <a:endParaRPr lang="en-GB" sz="8000" dirty="0">
              <a:solidFill>
                <a:srgbClr val="C00000"/>
              </a:solidFill>
            </a:endParaRPr>
          </a:p>
          <a:p>
            <a:pPr marL="36576" indent="0" fontAlgn="ctr">
              <a:buClr>
                <a:srgbClr val="C00000"/>
              </a:buClr>
              <a:buNone/>
            </a:pPr>
            <a:r>
              <a:rPr lang="en-GB" sz="9600" b="1" u="sng" dirty="0">
                <a:solidFill>
                  <a:srgbClr val="C00000"/>
                </a:solidFill>
              </a:rPr>
              <a:t>What could  I say?</a:t>
            </a:r>
          </a:p>
          <a:p>
            <a:pPr fontAlgn="ctr">
              <a:buClr>
                <a:srgbClr val="C00000"/>
              </a:buClr>
            </a:pPr>
            <a:r>
              <a:rPr lang="en-GB" sz="8000" dirty="0">
                <a:solidFill>
                  <a:srgbClr val="C00000"/>
                </a:solidFill>
              </a:rPr>
              <a:t>Explain why tyres are not safe after 10years old.</a:t>
            </a:r>
          </a:p>
          <a:p>
            <a:pPr lvl="0" fontAlgn="ctr">
              <a:buClr>
                <a:srgbClr val="C00000"/>
              </a:buClr>
            </a:pPr>
            <a:r>
              <a:rPr lang="en-GB" sz="8000" dirty="0" smtClean="0">
                <a:solidFill>
                  <a:srgbClr val="C00000"/>
                </a:solidFill>
              </a:rPr>
              <a:t>Tell them how old </a:t>
            </a:r>
            <a:r>
              <a:rPr lang="en-GB" sz="8000" dirty="0">
                <a:solidFill>
                  <a:srgbClr val="C00000"/>
                </a:solidFill>
              </a:rPr>
              <a:t>tyres put the lives of millions of passengers travelling in the UK at </a:t>
            </a:r>
            <a:r>
              <a:rPr lang="en-GB" sz="8000" dirty="0" smtClean="0">
                <a:solidFill>
                  <a:srgbClr val="C00000"/>
                </a:solidFill>
              </a:rPr>
              <a:t>risk</a:t>
            </a:r>
            <a:r>
              <a:rPr lang="en-GB" sz="8000" dirty="0">
                <a:solidFill>
                  <a:srgbClr val="C00000"/>
                </a:solidFill>
              </a:rPr>
              <a:t> </a:t>
            </a:r>
            <a:r>
              <a:rPr lang="en-GB" sz="8000" dirty="0" smtClean="0">
                <a:solidFill>
                  <a:srgbClr val="C00000"/>
                </a:solidFill>
              </a:rPr>
              <a:t>and that a </a:t>
            </a:r>
            <a:r>
              <a:rPr lang="en-GB" sz="8000" dirty="0">
                <a:solidFill>
                  <a:srgbClr val="C00000"/>
                </a:solidFill>
              </a:rPr>
              <a:t>change in the law would not cost anything to the UK </a:t>
            </a:r>
            <a:r>
              <a:rPr lang="en-GB" sz="8000" dirty="0" smtClean="0">
                <a:solidFill>
                  <a:srgbClr val="C00000"/>
                </a:solidFill>
              </a:rPr>
              <a:t>taxpayer.</a:t>
            </a:r>
            <a:endParaRPr lang="en-GB" sz="8000" dirty="0">
              <a:solidFill>
                <a:srgbClr val="C00000"/>
              </a:solidFill>
            </a:endParaRPr>
          </a:p>
          <a:p>
            <a:pPr fontAlgn="ctr">
              <a:buClr>
                <a:srgbClr val="C00000"/>
              </a:buClr>
            </a:pPr>
            <a:r>
              <a:rPr lang="en-GB" sz="8000" dirty="0" smtClean="0">
                <a:solidFill>
                  <a:srgbClr val="C00000"/>
                </a:solidFill>
              </a:rPr>
              <a:t>Tell </a:t>
            </a:r>
            <a:r>
              <a:rPr lang="en-GB" sz="8000" dirty="0">
                <a:solidFill>
                  <a:srgbClr val="C00000"/>
                </a:solidFill>
              </a:rPr>
              <a:t>your MP that a law must be passed to ensure </a:t>
            </a:r>
            <a:r>
              <a:rPr lang="en-GB" sz="8000" dirty="0" smtClean="0">
                <a:solidFill>
                  <a:srgbClr val="C00000"/>
                </a:solidFill>
              </a:rPr>
              <a:t>that </a:t>
            </a:r>
            <a:r>
              <a:rPr lang="en-GB" sz="8000" dirty="0">
                <a:solidFill>
                  <a:srgbClr val="C00000"/>
                </a:solidFill>
              </a:rPr>
              <a:t>vehicles like coaches and mini-buses protect the safety of their </a:t>
            </a:r>
            <a:r>
              <a:rPr lang="en-GB" sz="8000" dirty="0" smtClean="0">
                <a:solidFill>
                  <a:srgbClr val="C00000"/>
                </a:solidFill>
              </a:rPr>
              <a:t>passengers</a:t>
            </a:r>
            <a:r>
              <a:rPr lang="en-GB" sz="8000" dirty="0">
                <a:solidFill>
                  <a:srgbClr val="C00000"/>
                </a:solidFill>
              </a:rPr>
              <a:t> </a:t>
            </a:r>
            <a:r>
              <a:rPr lang="en-GB" sz="8000" dirty="0" smtClean="0">
                <a:solidFill>
                  <a:srgbClr val="C00000"/>
                </a:solidFill>
              </a:rPr>
              <a:t>by making sure they don’t use old tyres.</a:t>
            </a:r>
            <a:endParaRPr lang="en-GB" sz="8000" dirty="0">
              <a:solidFill>
                <a:srgbClr val="C00000"/>
              </a:solidFill>
            </a:endParaRPr>
          </a:p>
          <a:p>
            <a:pPr fontAlgn="ctr">
              <a:buClr>
                <a:srgbClr val="C00000"/>
              </a:buClr>
            </a:pPr>
            <a:r>
              <a:rPr lang="en-GB" sz="8000" dirty="0" smtClean="0">
                <a:solidFill>
                  <a:srgbClr val="C00000"/>
                </a:solidFill>
              </a:rPr>
              <a:t>Ask </a:t>
            </a:r>
            <a:r>
              <a:rPr lang="en-GB" sz="8000" dirty="0">
                <a:solidFill>
                  <a:srgbClr val="C00000"/>
                </a:solidFill>
              </a:rPr>
              <a:t>your MP to make sure that the next time this campaign reaches Parliament, they support it and </a:t>
            </a:r>
            <a:r>
              <a:rPr lang="en-GB" sz="8000" dirty="0" smtClean="0">
                <a:solidFill>
                  <a:srgbClr val="C00000"/>
                </a:solidFill>
              </a:rPr>
              <a:t>help to make </a:t>
            </a:r>
            <a:r>
              <a:rPr lang="en-GB" sz="8000" dirty="0">
                <a:solidFill>
                  <a:srgbClr val="C00000"/>
                </a:solidFill>
              </a:rPr>
              <a:t>everyone safer</a:t>
            </a:r>
            <a:r>
              <a:rPr lang="en-GB" sz="8000" dirty="0" smtClean="0">
                <a:solidFill>
                  <a:srgbClr val="C00000"/>
                </a:solidFill>
              </a:rPr>
              <a:t>.</a:t>
            </a:r>
          </a:p>
          <a:p>
            <a:pPr fontAlgn="ctr">
              <a:buClr>
                <a:srgbClr val="C00000"/>
              </a:buClr>
            </a:pPr>
            <a:endParaRPr lang="en-GB" sz="8000" dirty="0">
              <a:solidFill>
                <a:srgbClr val="C00000"/>
              </a:solidFill>
            </a:endParaRPr>
          </a:p>
          <a:p>
            <a:pPr marL="36576" indent="0" fontAlgn="ctr">
              <a:buNone/>
            </a:pPr>
            <a:endParaRPr lang="en-GB" sz="8000" dirty="0" smtClean="0"/>
          </a:p>
          <a:p>
            <a:pPr>
              <a:buClr>
                <a:srgbClr val="C00000"/>
              </a:buClr>
            </a:pPr>
            <a:endParaRPr lang="en-GB" dirty="0" smtClean="0">
              <a:solidFill>
                <a:srgbClr val="C00000"/>
              </a:solidFill>
            </a:endParaRPr>
          </a:p>
          <a:p>
            <a:pPr marL="36576" indent="0">
              <a:buClr>
                <a:srgbClr val="C00000"/>
              </a:buClr>
              <a:buNone/>
            </a:pPr>
            <a:r>
              <a:rPr lang="en-GB" dirty="0"/>
              <a:t/>
            </a:r>
            <a:br>
              <a:rPr lang="en-GB" dirty="0"/>
            </a:br>
            <a:r>
              <a:rPr lang="en-GB" dirty="0"/>
              <a:t/>
            </a:r>
            <a:br>
              <a:rPr lang="en-GB" dirty="0"/>
            </a:br>
            <a:endParaRPr lang="en-GB"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04664"/>
            <a:ext cx="1530534" cy="9489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794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fade">
                                      <p:cBhvr>
                                        <p:cTn id="7" dur="500"/>
                                        <p:tgtEl>
                                          <p:spTgt spid="10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solidFill>
                  <a:srgbClr val="CC0000"/>
                </a:solidFill>
                <a:latin typeface="Arial Black" pitchFamily="34" charset="0"/>
              </a:rPr>
              <a:t>How should I write it?</a:t>
            </a:r>
            <a:endParaRPr lang="en-GB" dirty="0"/>
          </a:p>
        </p:txBody>
      </p:sp>
      <p:sp>
        <p:nvSpPr>
          <p:cNvPr id="3" name="Content Placeholder 2"/>
          <p:cNvSpPr>
            <a:spLocks noGrp="1"/>
          </p:cNvSpPr>
          <p:nvPr>
            <p:ph idx="1"/>
          </p:nvPr>
        </p:nvSpPr>
        <p:spPr>
          <a:xfrm>
            <a:off x="457200" y="1412777"/>
            <a:ext cx="7467600" cy="4532043"/>
          </a:xfrm>
        </p:spPr>
        <p:txBody>
          <a:bodyPr>
            <a:normAutofit fontScale="77500" lnSpcReduction="20000"/>
          </a:bodyPr>
          <a:lstStyle/>
          <a:p>
            <a:pPr fontAlgn="ctr">
              <a:buClr>
                <a:srgbClr val="C00000"/>
              </a:buClr>
            </a:pPr>
            <a:r>
              <a:rPr lang="en-GB" sz="3200" u="sng" dirty="0" smtClean="0">
                <a:solidFill>
                  <a:srgbClr val="C00000"/>
                </a:solidFill>
              </a:rPr>
              <a:t>Use your best persuasive language and devices!</a:t>
            </a:r>
          </a:p>
          <a:p>
            <a:pPr fontAlgn="ctr">
              <a:buClr>
                <a:srgbClr val="C00000"/>
              </a:buClr>
            </a:pPr>
            <a:r>
              <a:rPr lang="en-GB" sz="3200" dirty="0" smtClean="0">
                <a:solidFill>
                  <a:srgbClr val="C00000"/>
                </a:solidFill>
              </a:rPr>
              <a:t>Alliteration: </a:t>
            </a:r>
            <a:r>
              <a:rPr lang="en-GB" sz="3200" dirty="0" err="1" smtClean="0">
                <a:solidFill>
                  <a:srgbClr val="C00000"/>
                </a:solidFill>
              </a:rPr>
              <a:t>eg</a:t>
            </a:r>
            <a:r>
              <a:rPr lang="en-GB" sz="3200" dirty="0" smtClean="0">
                <a:solidFill>
                  <a:srgbClr val="C00000"/>
                </a:solidFill>
              </a:rPr>
              <a:t>. </a:t>
            </a:r>
            <a:r>
              <a:rPr lang="en-GB" sz="3200" b="1" i="1" dirty="0" smtClean="0">
                <a:solidFill>
                  <a:srgbClr val="C00000"/>
                </a:solidFill>
              </a:rPr>
              <a:t>S</a:t>
            </a:r>
            <a:r>
              <a:rPr lang="en-GB" sz="3200" dirty="0" smtClean="0">
                <a:solidFill>
                  <a:srgbClr val="C00000"/>
                </a:solidFill>
              </a:rPr>
              <a:t>afe tyres </a:t>
            </a:r>
            <a:r>
              <a:rPr lang="en-GB" sz="3200" b="1" i="1" dirty="0" smtClean="0">
                <a:solidFill>
                  <a:srgbClr val="C00000"/>
                </a:solidFill>
              </a:rPr>
              <a:t>s</a:t>
            </a:r>
            <a:r>
              <a:rPr lang="en-GB" sz="3200" dirty="0" smtClean="0">
                <a:solidFill>
                  <a:srgbClr val="C00000"/>
                </a:solidFill>
              </a:rPr>
              <a:t>ave lives.</a:t>
            </a:r>
            <a:r>
              <a:rPr lang="en-GB" sz="3200" dirty="0">
                <a:solidFill>
                  <a:srgbClr val="C00000"/>
                </a:solidFill>
              </a:rPr>
              <a:t> </a:t>
            </a:r>
          </a:p>
          <a:p>
            <a:pPr fontAlgn="ctr">
              <a:buClr>
                <a:srgbClr val="C00000"/>
              </a:buClr>
            </a:pPr>
            <a:r>
              <a:rPr lang="en-GB" sz="3200" dirty="0">
                <a:solidFill>
                  <a:srgbClr val="C00000"/>
                </a:solidFill>
              </a:rPr>
              <a:t> </a:t>
            </a:r>
            <a:r>
              <a:rPr lang="en-GB" sz="3200" dirty="0" smtClean="0">
                <a:solidFill>
                  <a:srgbClr val="C00000"/>
                </a:solidFill>
              </a:rPr>
              <a:t>The rule of three: Old tyres are </a:t>
            </a:r>
            <a:r>
              <a:rPr lang="en-GB" sz="3200" b="1" dirty="0" smtClean="0">
                <a:solidFill>
                  <a:srgbClr val="C00000"/>
                </a:solidFill>
              </a:rPr>
              <a:t>weaker, more dangerous </a:t>
            </a:r>
            <a:r>
              <a:rPr lang="en-GB" sz="3200" b="1" smtClean="0">
                <a:solidFill>
                  <a:srgbClr val="C00000"/>
                </a:solidFill>
              </a:rPr>
              <a:t>and are putting </a:t>
            </a:r>
            <a:r>
              <a:rPr lang="en-GB" sz="3200" b="1" dirty="0" smtClean="0">
                <a:solidFill>
                  <a:srgbClr val="C00000"/>
                </a:solidFill>
              </a:rPr>
              <a:t>lives at risk</a:t>
            </a:r>
            <a:r>
              <a:rPr lang="en-GB" sz="3200" dirty="0" smtClean="0">
                <a:solidFill>
                  <a:srgbClr val="C00000"/>
                </a:solidFill>
              </a:rPr>
              <a:t>.</a:t>
            </a:r>
            <a:endParaRPr lang="en-GB" sz="3200" dirty="0">
              <a:solidFill>
                <a:srgbClr val="C00000"/>
              </a:solidFill>
            </a:endParaRPr>
          </a:p>
          <a:p>
            <a:pPr fontAlgn="ctr">
              <a:buClr>
                <a:srgbClr val="C00000"/>
              </a:buClr>
            </a:pPr>
            <a:r>
              <a:rPr lang="en-GB" sz="3200" dirty="0" smtClean="0">
                <a:solidFill>
                  <a:srgbClr val="C00000"/>
                </a:solidFill>
              </a:rPr>
              <a:t>Emotive language: it is</a:t>
            </a:r>
            <a:r>
              <a:rPr lang="en-GB" sz="3200" b="1" dirty="0" smtClean="0">
                <a:solidFill>
                  <a:srgbClr val="C00000"/>
                </a:solidFill>
              </a:rPr>
              <a:t> outrageous </a:t>
            </a:r>
            <a:r>
              <a:rPr lang="en-GB" sz="3200" dirty="0" smtClean="0">
                <a:solidFill>
                  <a:srgbClr val="C00000"/>
                </a:solidFill>
              </a:rPr>
              <a:t>that companies are risking such </a:t>
            </a:r>
            <a:r>
              <a:rPr lang="en-GB" sz="3200" b="1" dirty="0" err="1" smtClean="0">
                <a:solidFill>
                  <a:srgbClr val="C00000"/>
                </a:solidFill>
              </a:rPr>
              <a:t>heartbreaking</a:t>
            </a:r>
            <a:r>
              <a:rPr lang="en-GB" sz="3200" b="1" dirty="0" smtClean="0">
                <a:solidFill>
                  <a:srgbClr val="C00000"/>
                </a:solidFill>
              </a:rPr>
              <a:t> tragedies..</a:t>
            </a:r>
            <a:endParaRPr lang="en-GB" sz="3200" b="1" dirty="0">
              <a:solidFill>
                <a:srgbClr val="C00000"/>
              </a:solidFill>
            </a:endParaRPr>
          </a:p>
          <a:p>
            <a:pPr fontAlgn="ctr">
              <a:buClr>
                <a:srgbClr val="C00000"/>
              </a:buClr>
            </a:pPr>
            <a:r>
              <a:rPr lang="en-GB" sz="3200" dirty="0" smtClean="0">
                <a:solidFill>
                  <a:srgbClr val="C00000"/>
                </a:solidFill>
              </a:rPr>
              <a:t>Short sentences: </a:t>
            </a:r>
            <a:r>
              <a:rPr lang="en-GB" sz="3200" b="1" dirty="0" smtClean="0">
                <a:solidFill>
                  <a:srgbClr val="C00000"/>
                </a:solidFill>
              </a:rPr>
              <a:t>Make a difference</a:t>
            </a:r>
            <a:r>
              <a:rPr lang="en-GB" sz="3200" dirty="0" smtClean="0">
                <a:solidFill>
                  <a:srgbClr val="C00000"/>
                </a:solidFill>
              </a:rPr>
              <a:t>.</a:t>
            </a:r>
          </a:p>
          <a:p>
            <a:pPr fontAlgn="ctr">
              <a:buClr>
                <a:srgbClr val="C00000"/>
              </a:buClr>
            </a:pPr>
            <a:r>
              <a:rPr lang="en-GB" sz="3200" dirty="0" smtClean="0">
                <a:solidFill>
                  <a:srgbClr val="C00000"/>
                </a:solidFill>
              </a:rPr>
              <a:t>Imperatives: </a:t>
            </a:r>
            <a:r>
              <a:rPr lang="en-GB" sz="3200" b="1" dirty="0" smtClean="0">
                <a:solidFill>
                  <a:srgbClr val="C00000"/>
                </a:solidFill>
              </a:rPr>
              <a:t>Help</a:t>
            </a:r>
            <a:r>
              <a:rPr lang="en-GB" sz="3200" dirty="0" smtClean="0">
                <a:solidFill>
                  <a:srgbClr val="C00000"/>
                </a:solidFill>
              </a:rPr>
              <a:t> the campaign.</a:t>
            </a:r>
          </a:p>
          <a:p>
            <a:pPr marL="36576" indent="0" fontAlgn="ctr">
              <a:buClr>
                <a:srgbClr val="C00000"/>
              </a:buClr>
              <a:buNone/>
            </a:pPr>
            <a:endParaRPr lang="en-GB" sz="3200" b="1" dirty="0" smtClean="0">
              <a:solidFill>
                <a:srgbClr val="C00000"/>
              </a:solidFill>
            </a:endParaRPr>
          </a:p>
          <a:p>
            <a:pPr marL="36576" indent="0" fontAlgn="ctr">
              <a:buClr>
                <a:srgbClr val="C00000"/>
              </a:buClr>
              <a:buNone/>
            </a:pPr>
            <a:r>
              <a:rPr lang="en-GB" sz="3200" b="1" dirty="0" smtClean="0">
                <a:solidFill>
                  <a:srgbClr val="C00000"/>
                </a:solidFill>
              </a:rPr>
              <a:t>Can </a:t>
            </a:r>
            <a:r>
              <a:rPr lang="en-GB" sz="3200" b="1" dirty="0">
                <a:solidFill>
                  <a:srgbClr val="C00000"/>
                </a:solidFill>
              </a:rPr>
              <a:t>you think of </a:t>
            </a:r>
            <a:r>
              <a:rPr lang="en-GB" sz="3200" b="1" dirty="0" smtClean="0">
                <a:solidFill>
                  <a:srgbClr val="C00000"/>
                </a:solidFill>
              </a:rPr>
              <a:t>other </a:t>
            </a:r>
            <a:r>
              <a:rPr lang="en-GB" sz="3200" b="1" dirty="0">
                <a:solidFill>
                  <a:srgbClr val="C00000"/>
                </a:solidFill>
              </a:rPr>
              <a:t>devices to use?</a:t>
            </a:r>
          </a:p>
          <a:p>
            <a:pPr fontAlgn="ctr">
              <a:buClr>
                <a:srgbClr val="C00000"/>
              </a:buClr>
            </a:pPr>
            <a:endParaRPr lang="en-GB" sz="3200" b="1" dirty="0">
              <a:solidFill>
                <a:srgbClr val="C00000"/>
              </a:solidFill>
            </a:endParaRPr>
          </a:p>
          <a:p>
            <a:pPr marL="36576" indent="0" fontAlgn="ctr">
              <a:buClr>
                <a:srgbClr val="C00000"/>
              </a:buClr>
              <a:buNone/>
            </a:pPr>
            <a:endParaRPr lang="en-GB" sz="3200" dirty="0">
              <a:solidFill>
                <a:srgbClr val="C00000"/>
              </a:solidFill>
            </a:endParaRPr>
          </a:p>
          <a:p>
            <a:pPr marL="36576" indent="0">
              <a:buNone/>
            </a:pPr>
            <a:endParaRPr lang="en-GB" dirty="0"/>
          </a:p>
        </p:txBody>
      </p:sp>
    </p:spTree>
    <p:extLst>
      <p:ext uri="{BB962C8B-B14F-4D97-AF65-F5344CB8AC3E}">
        <p14:creationId xmlns:p14="http://schemas.microsoft.com/office/powerpoint/2010/main" val="391784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370268"/>
            <a:ext cx="4176464" cy="5328592"/>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p:txBody>
          <a:bodyPr/>
          <a:lstStyle/>
          <a:p>
            <a:r>
              <a:rPr lang="en-GB" sz="4400" dirty="0" smtClean="0">
                <a:solidFill>
                  <a:srgbClr val="CC0000"/>
                </a:solidFill>
                <a:latin typeface="Arial Black" pitchFamily="34" charset="0"/>
              </a:rPr>
              <a:t>Layout of the letter</a:t>
            </a:r>
            <a:endParaRPr lang="en-GB" dirty="0"/>
          </a:p>
        </p:txBody>
      </p:sp>
      <p:sp>
        <p:nvSpPr>
          <p:cNvPr id="3" name="Content Placeholder 2"/>
          <p:cNvSpPr>
            <a:spLocks noGrp="1"/>
          </p:cNvSpPr>
          <p:nvPr>
            <p:ph idx="1"/>
          </p:nvPr>
        </p:nvSpPr>
        <p:spPr>
          <a:xfrm>
            <a:off x="6516216" y="1196752"/>
            <a:ext cx="1368152" cy="1584176"/>
          </a:xfrm>
          <a:solidFill>
            <a:srgbClr val="FFFFFF"/>
          </a:solidFill>
        </p:spPr>
        <p:txBody>
          <a:bodyPr>
            <a:normAutofit fontScale="62500" lnSpcReduction="20000"/>
          </a:bodyPr>
          <a:lstStyle/>
          <a:p>
            <a:pPr marL="36576" indent="0">
              <a:buNone/>
            </a:pPr>
            <a:r>
              <a:rPr lang="en-GB" dirty="0" smtClean="0"/>
              <a:t>Your address or the school’s address goes here</a:t>
            </a:r>
            <a:endParaRPr lang="en-GB" dirty="0"/>
          </a:p>
        </p:txBody>
      </p:sp>
      <p:sp>
        <p:nvSpPr>
          <p:cNvPr id="5" name="Content Placeholder 2"/>
          <p:cNvSpPr txBox="1">
            <a:spLocks/>
          </p:cNvSpPr>
          <p:nvPr/>
        </p:nvSpPr>
        <p:spPr>
          <a:xfrm>
            <a:off x="4757801" y="1438090"/>
            <a:ext cx="1368152" cy="1584176"/>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lgn="r">
              <a:buFont typeface="Wingdings 2"/>
              <a:buNone/>
            </a:pPr>
            <a:r>
              <a:rPr lang="en-GB" sz="1000" dirty="0" smtClean="0"/>
              <a:t>My High School</a:t>
            </a:r>
          </a:p>
          <a:p>
            <a:pPr marL="36576" indent="0" algn="r">
              <a:buFont typeface="Wingdings 2"/>
              <a:buNone/>
            </a:pPr>
            <a:r>
              <a:rPr lang="en-GB" sz="1000" dirty="0" smtClean="0"/>
              <a:t>This Street</a:t>
            </a:r>
          </a:p>
          <a:p>
            <a:pPr marL="36576" indent="0" algn="r">
              <a:buFont typeface="Wingdings 2"/>
              <a:buNone/>
            </a:pPr>
            <a:r>
              <a:rPr lang="en-GB" sz="1000" dirty="0" smtClean="0"/>
              <a:t>That Town</a:t>
            </a:r>
          </a:p>
          <a:p>
            <a:pPr marL="36576" indent="0" algn="r">
              <a:buFont typeface="Wingdings 2"/>
              <a:buNone/>
            </a:pPr>
            <a:r>
              <a:rPr lang="en-GB" sz="1000" dirty="0" smtClean="0"/>
              <a:t>My City </a:t>
            </a:r>
          </a:p>
          <a:p>
            <a:pPr marL="36576" indent="0" algn="r">
              <a:buFont typeface="Wingdings 2"/>
              <a:buNone/>
            </a:pPr>
            <a:r>
              <a:rPr lang="en-GB" sz="1000" dirty="0" smtClean="0"/>
              <a:t>Postcode</a:t>
            </a:r>
          </a:p>
          <a:p>
            <a:pPr marL="36576" indent="0" algn="r">
              <a:buFont typeface="Wingdings 2"/>
              <a:buNone/>
            </a:pPr>
            <a:endParaRPr lang="en-GB" sz="1000" dirty="0"/>
          </a:p>
          <a:p>
            <a:pPr marL="36576" indent="0" algn="r">
              <a:buFont typeface="Wingdings 2"/>
              <a:buNone/>
            </a:pPr>
            <a:r>
              <a:rPr lang="en-GB" sz="1000" dirty="0" smtClean="0"/>
              <a:t>23/04/18</a:t>
            </a:r>
            <a:endParaRPr lang="en-GB" sz="1000" dirty="0"/>
          </a:p>
        </p:txBody>
      </p:sp>
      <p:cxnSp>
        <p:nvCxnSpPr>
          <p:cNvPr id="7" name="Straight Arrow Connector 6"/>
          <p:cNvCxnSpPr/>
          <p:nvPr/>
        </p:nvCxnSpPr>
        <p:spPr>
          <a:xfrm flipH="1">
            <a:off x="5980639" y="2132856"/>
            <a:ext cx="535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6516216" y="3059575"/>
            <a:ext cx="1584176" cy="513441"/>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800" dirty="0" smtClean="0"/>
              <a:t>Today’s date</a:t>
            </a:r>
            <a:endParaRPr lang="en-GB" sz="1800" dirty="0"/>
          </a:p>
        </p:txBody>
      </p:sp>
      <p:cxnSp>
        <p:nvCxnSpPr>
          <p:cNvPr id="9" name="Straight Arrow Connector 8"/>
          <p:cNvCxnSpPr/>
          <p:nvPr/>
        </p:nvCxnSpPr>
        <p:spPr>
          <a:xfrm flipH="1" flipV="1">
            <a:off x="5980639" y="2852936"/>
            <a:ext cx="53557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323528" y="2656746"/>
            <a:ext cx="1368152" cy="1708358"/>
          </a:xfrm>
          <a:prstGeom prst="rect">
            <a:avLst/>
          </a:prstGeom>
          <a:solidFill>
            <a:srgbClr val="FFFFFF"/>
          </a:solidFill>
        </p:spPr>
        <p:txBody>
          <a:bodyPr vert="horz">
            <a:normAutofit fontScale="92500" lnSpcReduction="10000"/>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2000" dirty="0" smtClean="0"/>
              <a:t>Your MP’s address goes here. Their name goes here.</a:t>
            </a:r>
          </a:p>
        </p:txBody>
      </p:sp>
      <p:sp>
        <p:nvSpPr>
          <p:cNvPr id="13" name="Content Placeholder 2"/>
          <p:cNvSpPr txBox="1">
            <a:spLocks/>
          </p:cNvSpPr>
          <p:nvPr/>
        </p:nvSpPr>
        <p:spPr>
          <a:xfrm>
            <a:off x="2165066" y="2780928"/>
            <a:ext cx="1368152" cy="1224136"/>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000" dirty="0" smtClean="0"/>
              <a:t>This Street</a:t>
            </a:r>
          </a:p>
          <a:p>
            <a:pPr marL="36576" indent="0">
              <a:buFont typeface="Wingdings 2"/>
              <a:buNone/>
            </a:pPr>
            <a:r>
              <a:rPr lang="en-GB" sz="1000" dirty="0" smtClean="0"/>
              <a:t>That Town</a:t>
            </a:r>
          </a:p>
          <a:p>
            <a:pPr marL="36576" indent="0">
              <a:buFont typeface="Wingdings 2"/>
              <a:buNone/>
            </a:pPr>
            <a:r>
              <a:rPr lang="en-GB" sz="1000" dirty="0" smtClean="0"/>
              <a:t>Which City </a:t>
            </a:r>
          </a:p>
          <a:p>
            <a:pPr marL="36576" indent="0">
              <a:buFont typeface="Wingdings 2"/>
              <a:buNone/>
            </a:pPr>
            <a:r>
              <a:rPr lang="en-GB" sz="1000" dirty="0" smtClean="0"/>
              <a:t>Postcode</a:t>
            </a:r>
          </a:p>
          <a:p>
            <a:pPr marL="36576" indent="0">
              <a:buFont typeface="Wingdings 2"/>
              <a:buNone/>
            </a:pPr>
            <a:endParaRPr lang="en-GB" sz="1000" dirty="0"/>
          </a:p>
          <a:p>
            <a:pPr marL="36576" indent="0">
              <a:buFont typeface="Wingdings 2"/>
              <a:buNone/>
            </a:pPr>
            <a:r>
              <a:rPr lang="en-GB" sz="1000" dirty="0" smtClean="0"/>
              <a:t>Dear………….,</a:t>
            </a:r>
          </a:p>
          <a:p>
            <a:pPr marL="36576" indent="0" algn="r">
              <a:buFont typeface="Wingdings 2"/>
              <a:buNone/>
            </a:pPr>
            <a:endParaRPr lang="en-GB" sz="1200" dirty="0"/>
          </a:p>
        </p:txBody>
      </p:sp>
      <p:cxnSp>
        <p:nvCxnSpPr>
          <p:cNvPr id="14" name="Straight Arrow Connector 13"/>
          <p:cNvCxnSpPr/>
          <p:nvPr/>
        </p:nvCxnSpPr>
        <p:spPr>
          <a:xfrm flipV="1">
            <a:off x="1564059" y="3861048"/>
            <a:ext cx="635848"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1564059" y="3316295"/>
            <a:ext cx="60100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a:xfrm>
            <a:off x="2166891" y="6038414"/>
            <a:ext cx="2046894" cy="612068"/>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1000" dirty="0" smtClean="0"/>
              <a:t>Yours faithfully,</a:t>
            </a:r>
          </a:p>
          <a:p>
            <a:pPr marL="36576" indent="0">
              <a:buFont typeface="Wingdings 2"/>
              <a:buNone/>
            </a:pPr>
            <a:r>
              <a:rPr lang="en-GB" sz="1000" dirty="0" smtClean="0"/>
              <a:t>……………………………………</a:t>
            </a:r>
          </a:p>
          <a:p>
            <a:pPr marL="36576" indent="0" algn="r">
              <a:buFont typeface="Wingdings 2"/>
              <a:buNone/>
            </a:pPr>
            <a:endParaRPr lang="en-GB" sz="1200" dirty="0"/>
          </a:p>
        </p:txBody>
      </p:sp>
      <p:sp>
        <p:nvSpPr>
          <p:cNvPr id="20" name="Content Placeholder 2"/>
          <p:cNvSpPr txBox="1">
            <a:spLocks/>
          </p:cNvSpPr>
          <p:nvPr/>
        </p:nvSpPr>
        <p:spPr>
          <a:xfrm>
            <a:off x="301702" y="5337212"/>
            <a:ext cx="1368152" cy="1313270"/>
          </a:xfrm>
          <a:prstGeom prst="rect">
            <a:avLst/>
          </a:prstGeom>
          <a:solidFill>
            <a:srgbClr val="FFFFFF"/>
          </a:solidFill>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en-GB" sz="2000" dirty="0" smtClean="0"/>
              <a:t>Sign off using a formal ending.</a:t>
            </a:r>
          </a:p>
        </p:txBody>
      </p:sp>
      <p:cxnSp>
        <p:nvCxnSpPr>
          <p:cNvPr id="21" name="Straight Arrow Connector 20"/>
          <p:cNvCxnSpPr/>
          <p:nvPr/>
        </p:nvCxnSpPr>
        <p:spPr>
          <a:xfrm>
            <a:off x="1546638" y="6237312"/>
            <a:ext cx="6358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5132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smtClean="0">
                <a:solidFill>
                  <a:srgbClr val="CC0000"/>
                </a:solidFill>
                <a:latin typeface="Arial Black" pitchFamily="34" charset="0"/>
              </a:rPr>
              <a:t>What next?</a:t>
            </a:r>
            <a:endParaRPr lang="en-GB" dirty="0"/>
          </a:p>
        </p:txBody>
      </p:sp>
      <p:sp>
        <p:nvSpPr>
          <p:cNvPr id="3" name="Content Placeholder 2"/>
          <p:cNvSpPr>
            <a:spLocks noGrp="1"/>
          </p:cNvSpPr>
          <p:nvPr>
            <p:ph idx="1"/>
          </p:nvPr>
        </p:nvSpPr>
        <p:spPr>
          <a:xfrm>
            <a:off x="467544" y="1484784"/>
            <a:ext cx="7467600" cy="4525963"/>
          </a:xfrm>
        </p:spPr>
        <p:txBody>
          <a:bodyPr>
            <a:normAutofit fontScale="85000" lnSpcReduction="20000"/>
          </a:bodyPr>
          <a:lstStyle/>
          <a:p>
            <a:pPr fontAlgn="ctr">
              <a:buClr>
                <a:srgbClr val="C00000"/>
              </a:buClr>
            </a:pPr>
            <a:r>
              <a:rPr lang="en-GB" sz="2800" dirty="0" smtClean="0">
                <a:solidFill>
                  <a:srgbClr val="C00000"/>
                </a:solidFill>
              </a:rPr>
              <a:t>Your teacher will send the letters to your MP who will hopefully now support the campaign to get the law changed.</a:t>
            </a:r>
          </a:p>
          <a:p>
            <a:pPr fontAlgn="ctr">
              <a:buClr>
                <a:srgbClr val="C00000"/>
              </a:buClr>
            </a:pPr>
            <a:r>
              <a:rPr lang="en-GB" sz="2800" dirty="0" smtClean="0">
                <a:solidFill>
                  <a:srgbClr val="C00000"/>
                </a:solidFill>
              </a:rPr>
              <a:t>You </a:t>
            </a:r>
            <a:r>
              <a:rPr lang="en-GB" sz="2800" dirty="0">
                <a:solidFill>
                  <a:srgbClr val="C00000"/>
                </a:solidFill>
              </a:rPr>
              <a:t>may also want to write a letter to your </a:t>
            </a:r>
            <a:r>
              <a:rPr lang="en-GB" sz="2800" dirty="0" err="1">
                <a:solidFill>
                  <a:srgbClr val="C00000"/>
                </a:solidFill>
              </a:rPr>
              <a:t>Headteacher</a:t>
            </a:r>
            <a:r>
              <a:rPr lang="en-GB" sz="2800" dirty="0">
                <a:solidFill>
                  <a:srgbClr val="C00000"/>
                </a:solidFill>
              </a:rPr>
              <a:t> or School Union to ask them to ensure that the school signs the </a:t>
            </a:r>
            <a:r>
              <a:rPr lang="en-GB" sz="2800" dirty="0" smtClean="0">
                <a:solidFill>
                  <a:srgbClr val="C00000"/>
                </a:solidFill>
              </a:rPr>
              <a:t>‘</a:t>
            </a:r>
            <a:r>
              <a:rPr lang="en-GB" sz="2800" b="1" dirty="0" smtClean="0">
                <a:solidFill>
                  <a:srgbClr val="C00000"/>
                </a:solidFill>
              </a:rPr>
              <a:t>Schools’ </a:t>
            </a:r>
            <a:r>
              <a:rPr lang="en-GB" sz="2800" b="1" dirty="0">
                <a:solidFill>
                  <a:srgbClr val="C00000"/>
                </a:solidFill>
              </a:rPr>
              <a:t>Safe Tyres </a:t>
            </a:r>
            <a:r>
              <a:rPr lang="en-GB" sz="2800" b="1" dirty="0" smtClean="0">
                <a:solidFill>
                  <a:srgbClr val="C00000"/>
                </a:solidFill>
              </a:rPr>
              <a:t>Pledge</a:t>
            </a:r>
            <a:r>
              <a:rPr lang="en-GB" sz="2800" dirty="0" smtClean="0">
                <a:solidFill>
                  <a:srgbClr val="C00000"/>
                </a:solidFill>
              </a:rPr>
              <a:t>’, </a:t>
            </a:r>
            <a:r>
              <a:rPr lang="en-GB" sz="2800" dirty="0">
                <a:solidFill>
                  <a:srgbClr val="C00000"/>
                </a:solidFill>
              </a:rPr>
              <a:t>making sure that your school coaches and mini-buses don’t use old tyres.</a:t>
            </a:r>
          </a:p>
          <a:p>
            <a:pPr fontAlgn="ctr">
              <a:buClr>
                <a:srgbClr val="C00000"/>
              </a:buClr>
            </a:pPr>
            <a:r>
              <a:rPr lang="en-GB" sz="2800" dirty="0">
                <a:solidFill>
                  <a:srgbClr val="C00000"/>
                </a:solidFill>
              </a:rPr>
              <a:t>T</a:t>
            </a:r>
            <a:r>
              <a:rPr lang="en-GB" sz="2800" dirty="0" smtClean="0">
                <a:solidFill>
                  <a:srgbClr val="C00000"/>
                </a:solidFill>
              </a:rPr>
              <a:t>ake </a:t>
            </a:r>
            <a:r>
              <a:rPr lang="en-GB" sz="2800" dirty="0">
                <a:solidFill>
                  <a:srgbClr val="C00000"/>
                </a:solidFill>
              </a:rPr>
              <a:t>the handout about safe tyres home and read </a:t>
            </a:r>
            <a:r>
              <a:rPr lang="en-GB" sz="2800" dirty="0" smtClean="0">
                <a:solidFill>
                  <a:srgbClr val="C00000"/>
                </a:solidFill>
              </a:rPr>
              <a:t>the dot-code </a:t>
            </a:r>
            <a:r>
              <a:rPr lang="en-GB" sz="2800" dirty="0">
                <a:solidFill>
                  <a:srgbClr val="C00000"/>
                </a:solidFill>
              </a:rPr>
              <a:t>on your own car tyres to make sure they are safe.</a:t>
            </a:r>
          </a:p>
          <a:p>
            <a:pPr fontAlgn="ctr">
              <a:buClr>
                <a:srgbClr val="C00000"/>
              </a:buClr>
            </a:pPr>
            <a:r>
              <a:rPr lang="en-GB" sz="2800" dirty="0">
                <a:solidFill>
                  <a:srgbClr val="C00000"/>
                </a:solidFill>
              </a:rPr>
              <a:t>You can </a:t>
            </a:r>
            <a:r>
              <a:rPr lang="en-GB" sz="2800" dirty="0" smtClean="0">
                <a:solidFill>
                  <a:srgbClr val="C00000"/>
                </a:solidFill>
              </a:rPr>
              <a:t>find other ways to support </a:t>
            </a:r>
            <a:r>
              <a:rPr lang="en-GB" sz="2800" dirty="0">
                <a:solidFill>
                  <a:srgbClr val="C00000"/>
                </a:solidFill>
              </a:rPr>
              <a:t>the campaign </a:t>
            </a:r>
            <a:r>
              <a:rPr lang="en-GB" sz="2800" dirty="0" smtClean="0">
                <a:solidFill>
                  <a:srgbClr val="C00000"/>
                </a:solidFill>
              </a:rPr>
              <a:t>by </a:t>
            </a:r>
            <a:r>
              <a:rPr lang="en-GB" sz="2800" dirty="0">
                <a:solidFill>
                  <a:srgbClr val="C00000"/>
                </a:solidFill>
              </a:rPr>
              <a:t>visiting our website </a:t>
            </a:r>
            <a:r>
              <a:rPr lang="en-GB" sz="2800" dirty="0" smtClean="0">
                <a:solidFill>
                  <a:srgbClr val="C00000"/>
                </a:solidFill>
              </a:rPr>
              <a:t>on </a:t>
            </a:r>
            <a:r>
              <a:rPr lang="en-GB" sz="2800" dirty="0" smtClean="0">
                <a:solidFill>
                  <a:srgbClr val="C00000"/>
                </a:solidFill>
                <a:hlinkClick r:id="rId2"/>
              </a:rPr>
              <a:t>http</a:t>
            </a:r>
            <a:r>
              <a:rPr lang="en-GB" sz="2800" dirty="0">
                <a:solidFill>
                  <a:srgbClr val="C00000"/>
                </a:solidFill>
                <a:hlinkClick r:id="rId2"/>
              </a:rPr>
              <a:t>://</a:t>
            </a:r>
            <a:r>
              <a:rPr lang="en-GB" sz="2800" dirty="0" smtClean="0">
                <a:solidFill>
                  <a:srgbClr val="C00000"/>
                </a:solidFill>
                <a:hlinkClick r:id="rId2"/>
              </a:rPr>
              <a:t>www.tyred.org.uk</a:t>
            </a:r>
            <a:endParaRPr lang="en-GB" sz="2800" dirty="0" smtClean="0">
              <a:solidFill>
                <a:srgbClr val="C00000"/>
              </a:solidFill>
            </a:endParaRPr>
          </a:p>
          <a:p>
            <a:pPr marL="36576" indent="0" fontAlgn="ctr">
              <a:buClr>
                <a:srgbClr val="C00000"/>
              </a:buClr>
              <a:buNone/>
            </a:pPr>
            <a:endParaRPr lang="en-GB" sz="2800" dirty="0">
              <a:solidFill>
                <a:srgbClr val="C00000"/>
              </a:solidFill>
            </a:endParaRPr>
          </a:p>
        </p:txBody>
      </p:sp>
    </p:spTree>
    <p:extLst>
      <p:ext uri="{BB962C8B-B14F-4D97-AF65-F5344CB8AC3E}">
        <p14:creationId xmlns:p14="http://schemas.microsoft.com/office/powerpoint/2010/main" val="35041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chnic">
  <a:themeElements>
    <a:clrScheme name="Custom 3">
      <a:dk1>
        <a:sysClr val="windowText" lastClr="000000"/>
      </a:dk1>
      <a:lt1>
        <a:srgbClr val="000000"/>
      </a:lt1>
      <a:dk2>
        <a:srgbClr val="FFFF66"/>
      </a:dk2>
      <a:lt2>
        <a:srgbClr val="FF0000"/>
      </a:lt2>
      <a:accent1>
        <a:srgbClr val="4E67C8"/>
      </a:accent1>
      <a:accent2>
        <a:srgbClr val="5ECCF3"/>
      </a:accent2>
      <a:accent3>
        <a:srgbClr val="A7EA52"/>
      </a:accent3>
      <a:accent4>
        <a:srgbClr val="5DCEAF"/>
      </a:accent4>
      <a:accent5>
        <a:srgbClr val="FF8021"/>
      </a:accent5>
      <a:accent6>
        <a:srgbClr val="F14124"/>
      </a:accent6>
      <a:hlink>
        <a:srgbClr val="205774"/>
      </a:hlink>
      <a:folHlink>
        <a:srgbClr val="59A8D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1398</TotalTime>
  <Words>674</Words>
  <Application>Microsoft Office PowerPoint</Application>
  <PresentationFormat>On-screen Show (4:3)</PresentationFormat>
  <Paragraphs>72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Technic</vt:lpstr>
      <vt:lpstr> </vt:lpstr>
      <vt:lpstr>What’s the campaign about?</vt:lpstr>
      <vt:lpstr>Frances Molloy set up the campaign after she tragically lost her son Michael in the accident</vt:lpstr>
      <vt:lpstr>The facts</vt:lpstr>
      <vt:lpstr>The industry agrees</vt:lpstr>
      <vt:lpstr>What can we do?</vt:lpstr>
      <vt:lpstr>How should I write it?</vt:lpstr>
      <vt:lpstr>Layout of the letter</vt:lpstr>
      <vt:lpstr>What next?</vt:lpstr>
      <vt:lpstr>Other Activities</vt:lpstr>
      <vt:lpstr>Thank you for your support! Your help makes a big difference. Together we can save lives.  </vt:lpstr>
    </vt:vector>
  </TitlesOfParts>
  <Company>Range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Campaign</dc:title>
  <dc:creator>Nadine</dc:creator>
  <cp:lastModifiedBy>james.g.mcgovern</cp:lastModifiedBy>
  <cp:revision>36</cp:revision>
  <dcterms:created xsi:type="dcterms:W3CDTF">2018-05-22T18:40:25Z</dcterms:created>
  <dcterms:modified xsi:type="dcterms:W3CDTF">2018-07-31T08:28:59Z</dcterms:modified>
</cp:coreProperties>
</file>